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1"/>
  </p:notesMasterIdLst>
  <p:handoutMasterIdLst>
    <p:handoutMasterId r:id="rId112"/>
  </p:handoutMasterIdLst>
  <p:sldIdLst>
    <p:sldId id="1023" r:id="rId16"/>
    <p:sldId id="1022" r:id="rId17"/>
    <p:sldId id="872" r:id="rId18"/>
    <p:sldId id="1059" r:id="rId19"/>
    <p:sldId id="1060" r:id="rId20"/>
    <p:sldId id="1061" r:id="rId21"/>
    <p:sldId id="1062" r:id="rId22"/>
    <p:sldId id="1063" r:id="rId23"/>
    <p:sldId id="1064" r:id="rId24"/>
    <p:sldId id="1065" r:id="rId25"/>
    <p:sldId id="1066" r:id="rId26"/>
    <p:sldId id="1067" r:id="rId27"/>
    <p:sldId id="1068" r:id="rId28"/>
    <p:sldId id="1069" r:id="rId29"/>
    <p:sldId id="1036" r:id="rId30"/>
    <p:sldId id="1040" r:id="rId31"/>
    <p:sldId id="1052" r:id="rId32"/>
    <p:sldId id="1055" r:id="rId33"/>
    <p:sldId id="1057" r:id="rId34"/>
    <p:sldId id="1053" r:id="rId35"/>
    <p:sldId id="1056" r:id="rId36"/>
    <p:sldId id="1054" r:id="rId37"/>
    <p:sldId id="1071" r:id="rId38"/>
    <p:sldId id="1070" r:id="rId39"/>
    <p:sldId id="1072" r:id="rId40"/>
    <p:sldId id="1073" r:id="rId41"/>
    <p:sldId id="1074" r:id="rId42"/>
    <p:sldId id="1075" r:id="rId43"/>
    <p:sldId id="1076" r:id="rId44"/>
    <p:sldId id="1077" r:id="rId45"/>
    <p:sldId id="1078" r:id="rId46"/>
    <p:sldId id="1079" r:id="rId47"/>
    <p:sldId id="1080" r:id="rId48"/>
    <p:sldId id="1033" r:id="rId49"/>
    <p:sldId id="1026" r:id="rId50"/>
    <p:sldId id="1043" r:id="rId51"/>
    <p:sldId id="865" r:id="rId52"/>
    <p:sldId id="870" r:id="rId53"/>
    <p:sldId id="1005" r:id="rId54"/>
    <p:sldId id="928" r:id="rId55"/>
    <p:sldId id="938" r:id="rId56"/>
    <p:sldId id="869" r:id="rId57"/>
    <p:sldId id="1081" r:id="rId58"/>
    <p:sldId id="1087" r:id="rId59"/>
    <p:sldId id="1084" r:id="rId60"/>
    <p:sldId id="1082" r:id="rId61"/>
    <p:sldId id="1085" r:id="rId62"/>
    <p:sldId id="1083" r:id="rId63"/>
    <p:sldId id="1086" r:id="rId64"/>
    <p:sldId id="1088" r:id="rId65"/>
    <p:sldId id="922" r:id="rId66"/>
    <p:sldId id="943" r:id="rId67"/>
    <p:sldId id="944" r:id="rId68"/>
    <p:sldId id="945" r:id="rId69"/>
    <p:sldId id="1042" r:id="rId70"/>
    <p:sldId id="948" r:id="rId71"/>
    <p:sldId id="949" r:id="rId72"/>
    <p:sldId id="950" r:id="rId73"/>
    <p:sldId id="951" r:id="rId74"/>
    <p:sldId id="1046" r:id="rId75"/>
    <p:sldId id="952" r:id="rId76"/>
    <p:sldId id="953" r:id="rId77"/>
    <p:sldId id="956" r:id="rId78"/>
    <p:sldId id="957" r:id="rId79"/>
    <p:sldId id="958" r:id="rId80"/>
    <p:sldId id="924" r:id="rId81"/>
    <p:sldId id="975" r:id="rId82"/>
    <p:sldId id="980" r:id="rId83"/>
    <p:sldId id="977" r:id="rId84"/>
    <p:sldId id="978" r:id="rId85"/>
    <p:sldId id="1044" r:id="rId86"/>
    <p:sldId id="988" r:id="rId87"/>
    <p:sldId id="995" r:id="rId88"/>
    <p:sldId id="987" r:id="rId89"/>
    <p:sldId id="989" r:id="rId90"/>
    <p:sldId id="990" r:id="rId91"/>
    <p:sldId id="959" r:id="rId92"/>
    <p:sldId id="961" r:id="rId93"/>
    <p:sldId id="962" r:id="rId94"/>
    <p:sldId id="963" r:id="rId95"/>
    <p:sldId id="1045" r:id="rId96"/>
    <p:sldId id="971" r:id="rId97"/>
    <p:sldId id="972" r:id="rId98"/>
    <p:sldId id="973" r:id="rId99"/>
    <p:sldId id="920" r:id="rId100"/>
    <p:sldId id="1014" r:id="rId101"/>
    <p:sldId id="1018" r:id="rId102"/>
    <p:sldId id="1015" r:id="rId103"/>
    <p:sldId id="1016" r:id="rId104"/>
    <p:sldId id="1017" r:id="rId105"/>
    <p:sldId id="1019" r:id="rId106"/>
    <p:sldId id="1048" r:id="rId107"/>
    <p:sldId id="1047" r:id="rId108"/>
    <p:sldId id="994" r:id="rId109"/>
    <p:sldId id="996" r:id="rId110"/>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4"/>
            <p14:sldId id="1065"/>
            <p14:sldId id="1066"/>
            <p14:sldId id="1067"/>
            <p14:sldId id="1068"/>
            <p14:sldId id="1069"/>
            <p14:sldId id="1036"/>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 id="1043"/>
            <p14:sldId id="865"/>
            <p14:sldId id="870"/>
            <p14:sldId id="1005"/>
            <p14:sldId id="928"/>
            <p14:sldId id="938"/>
            <p14:sldId id="869"/>
          </p14:sldIdLst>
        </p14:section>
        <p14:section name="Part1" id="{0A54F26C-CAB6-494C-97CF-7A670FBC1BC8}">
          <p14:sldIdLst>
            <p14:sldId id="1081"/>
            <p14:sldId id="1087"/>
            <p14:sldId id="1084"/>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91278" autoAdjust="0"/>
  </p:normalViewPr>
  <p:slideViewPr>
    <p:cSldViewPr snapToObjects="1" showGuides="1">
      <p:cViewPr>
        <p:scale>
          <a:sx n="129" d="100"/>
          <a:sy n="129" d="100"/>
        </p:scale>
        <p:origin x="1656" y="-19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slide" Target="slides/slide95.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commentAuthors" Target="commentAuthors.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61BCB39A-FDF6-FB47-8025-48AE267E24C0}" type="presOf" srcId="{D8EBB446-E7B8-5F40-B8CE-22584519F4D6}" destId="{EBCDF5C2-1460-8245-BB43-161B7E066277}" srcOrd="0" destOrd="0" presId="urn:microsoft.com/office/officeart/2009/3/layout/CircleRelationship"/>
    <dgm:cxn modelId="{09F95506-E1E1-124C-B7B8-160C4A78365A}" type="presOf" srcId="{B24EBBB9-ADE7-1C4A-9775-E989D41113A5}" destId="{755E187B-CD4E-9A4C-BC66-AE1A5981608C}"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28</a:t>
            </a:fld>
            <a:endParaRPr lang="fr-FR"/>
          </a:p>
        </p:txBody>
      </p:sp>
    </p:spTree>
    <p:extLst>
      <p:ext uri="{BB962C8B-B14F-4D97-AF65-F5344CB8AC3E}">
        <p14:creationId xmlns:p14="http://schemas.microsoft.com/office/powerpoint/2010/main" val="194271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37</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65</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68</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92</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15</a:t>
            </a:fld>
            <a:endParaRPr lang="fr-FR"/>
          </a:p>
        </p:txBody>
      </p:sp>
    </p:spTree>
    <p:extLst>
      <p:ext uri="{BB962C8B-B14F-4D97-AF65-F5344CB8AC3E}">
        <p14:creationId xmlns:p14="http://schemas.microsoft.com/office/powerpoint/2010/main" val="162974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20</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24</a:t>
            </a:fld>
            <a:endParaRPr lang="fr-FR"/>
          </a:p>
        </p:txBody>
      </p:sp>
    </p:spTree>
    <p:extLst>
      <p:ext uri="{BB962C8B-B14F-4D97-AF65-F5344CB8AC3E}">
        <p14:creationId xmlns:p14="http://schemas.microsoft.com/office/powerpoint/2010/main" val="105310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65.png"/><Relationship Id="rId3"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69.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69.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77.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80.png"/><Relationship Id="rId6" Type="http://schemas.openxmlformats.org/officeDocument/2006/relationships/image" Target="../media/image76.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8.jp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71.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71.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71.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gif"/></Relationships>
</file>

<file path=ppt/slides/_rels/slide32.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1.tiff"/></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5.jpg"/></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6.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hyperlink" Target="mailto:benoit.combemale@irit.fr" TargetMode="External"/><Relationship Id="rId5" Type="http://schemas.openxmlformats.org/officeDocument/2006/relationships/image" Target="../media/image100.tiff"/><Relationship Id="rId6" Type="http://schemas.openxmlformats.org/officeDocument/2006/relationships/image" Target="../media/image101.tiff"/><Relationship Id="rId1" Type="http://schemas.openxmlformats.org/officeDocument/2006/relationships/slideLayout" Target="../slideLayouts/slideLayout56.xml"/><Relationship Id="rId2" Type="http://schemas.openxmlformats.org/officeDocument/2006/relationships/image" Target="../media/image9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1.png"/><Relationship Id="rId3" Type="http://schemas.openxmlformats.org/officeDocument/2006/relationships/image" Target="../media/image1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 Id="rId3"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8.jpg"/></Relationships>
</file>

<file path=ppt/slides/_rels/slide87.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78.jpg"/><Relationship Id="rId1" Type="http://schemas.openxmlformats.org/officeDocument/2006/relationships/slideLayout" Target="../slideLayouts/slideLayout43.xml"/><Relationship Id="rId2"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78.jpg"/><Relationship Id="rId1" Type="http://schemas.openxmlformats.org/officeDocument/2006/relationships/slideLayout" Target="../slideLayouts/slideLayout43.xml"/><Relationship Id="rId2"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7.jpg"/></Relationships>
</file>

<file path=ppt/slides/_rels/slide92.xml.rels><?xml version="1.0" encoding="UTF-8" standalone="yes"?>
<Relationships xmlns="http://schemas.openxmlformats.org/package/2006/relationships"><Relationship Id="rId3" Type="http://schemas.openxmlformats.org/officeDocument/2006/relationships/image" Target="../media/image128.tiff"/><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27.jpg"/><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3.jpeg"/><Relationship Id="rId3"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descr="Capture d’écran 2013-09-24 à 10.48.30.png"/>
          <p:cNvPicPr>
            <a:picLocks noGrp="1" noChangeAspect="1"/>
          </p:cNvPicPr>
          <p:nvPr>
            <p:ph idx="1"/>
          </p:nvPr>
        </p:nvPicPr>
        <p:blipFill>
          <a:blip r:embed="rId2">
            <a:extLst>
              <a:ext uri="{28A0092B-C50C-407E-A947-70E740481C1C}">
                <a14:useLocalDpi xmlns:a14="http://schemas.microsoft.com/office/drawing/2010/main" val="0"/>
              </a:ext>
            </a:extLst>
          </a:blip>
          <a:srcRect t="-59004" b="-59004"/>
          <a:stretch>
            <a:fillRect/>
          </a:stretch>
        </p:blipFill>
        <p:spPr>
          <a:xfrm>
            <a:off x="323528" y="1412776"/>
            <a:ext cx="8229600" cy="4525963"/>
          </a:xfrm>
        </p:spPr>
      </p:pic>
      <p:sp>
        <p:nvSpPr>
          <p:cNvPr id="4" name="Espace réservé du numéro de diapositive 3"/>
          <p:cNvSpPr>
            <a:spLocks noGrp="1"/>
          </p:cNvSpPr>
          <p:nvPr>
            <p:ph type="sldNum" sz="quarter" idx="12"/>
          </p:nvPr>
        </p:nvSpPr>
        <p:spPr/>
        <p:txBody>
          <a:bodyPr/>
          <a:lstStyle/>
          <a:p>
            <a:fld id="{07E659AE-68A2-41B4-825A-F55FDC85404D}" type="slidenum">
              <a:rPr lang="en-US" smtClean="0">
                <a:solidFill>
                  <a:prstClr val="black">
                    <a:tint val="75000"/>
                  </a:prstClr>
                </a:solidFill>
                <a:latin typeface="Arial"/>
              </a:rPr>
              <a:pPr/>
              <a:t>10</a:t>
            </a:fld>
            <a:endParaRPr lang="en-US">
              <a:solidFill>
                <a:prstClr val="black">
                  <a:tint val="75000"/>
                </a:prstClr>
              </a:solidFill>
              <a:latin typeface="Arial"/>
            </a:endParaRPr>
          </a:p>
        </p:txBody>
      </p:sp>
      <p:pic>
        <p:nvPicPr>
          <p:cNvPr id="6" name="Image 5" descr="Capture d’écran 2013-09-24 à 10.48.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9144000" cy="2165684"/>
          </a:xfrm>
          <a:prstGeom prst="rect">
            <a:avLst/>
          </a:prstGeom>
        </p:spPr>
      </p:pic>
      <p:sp>
        <p:nvSpPr>
          <p:cNvPr id="7" name="ZoneTexte 6"/>
          <p:cNvSpPr txBox="1"/>
          <p:nvPr/>
        </p:nvSpPr>
        <p:spPr>
          <a:xfrm>
            <a:off x="539552" y="5085184"/>
            <a:ext cx="2056573" cy="1200329"/>
          </a:xfrm>
          <a:prstGeom prst="rect">
            <a:avLst/>
          </a:prstGeom>
          <a:noFill/>
        </p:spPr>
        <p:txBody>
          <a:bodyPr wrap="none" rtlCol="0">
            <a:spAutoFit/>
          </a:bodyPr>
          <a:lstStyle/>
          <a:p>
            <a:pPr fontAlgn="auto">
              <a:spcBef>
                <a:spcPts val="0"/>
              </a:spcBef>
              <a:spcAft>
                <a:spcPts val="0"/>
              </a:spcAft>
            </a:pPr>
            <a:r>
              <a:rPr lang="fr-FR" sz="7200" b="1" dirty="0" smtClean="0">
                <a:solidFill>
                  <a:prstClr val="black"/>
                </a:solidFill>
                <a:latin typeface="Arial"/>
                <a:ea typeface="+mn-ea"/>
              </a:rPr>
              <a:t>2011</a:t>
            </a:r>
            <a:endParaRPr lang="fr-FR" sz="7200" b="1" dirty="0">
              <a:solidFill>
                <a:prstClr val="black"/>
              </a:solidFill>
              <a:latin typeface="Arial"/>
              <a:ea typeface="+mn-ea"/>
            </a:endParaRPr>
          </a:p>
        </p:txBody>
      </p:sp>
      <p:sp>
        <p:nvSpPr>
          <p:cNvPr id="9" name="ZoneTexte 8"/>
          <p:cNvSpPr txBox="1"/>
          <p:nvPr/>
        </p:nvSpPr>
        <p:spPr>
          <a:xfrm>
            <a:off x="3059832" y="4581128"/>
            <a:ext cx="5472608" cy="1815882"/>
          </a:xfrm>
          <a:prstGeom prst="rect">
            <a:avLst/>
          </a:prstGeom>
          <a:noFill/>
        </p:spPr>
        <p:txBody>
          <a:bodyPr wrap="square" rtlCol="0">
            <a:spAutoFit/>
          </a:bodyPr>
          <a:lstStyle/>
          <a:p>
            <a:pPr fontAlgn="auto">
              <a:spcBef>
                <a:spcPts val="0"/>
              </a:spcBef>
              <a:spcAft>
                <a:spcPts val="0"/>
              </a:spcAft>
            </a:pPr>
            <a:r>
              <a:rPr lang="fr-FR" sz="3200" b="1" dirty="0" smtClean="0">
                <a:solidFill>
                  <a:srgbClr val="000000"/>
                </a:solidFill>
                <a:latin typeface="Arial"/>
                <a:ea typeface="+mn-ea"/>
              </a:rPr>
              <a:t>« </a:t>
            </a:r>
            <a:r>
              <a:rPr lang="fr-FR" sz="4000" b="1" dirty="0" smtClean="0">
                <a:solidFill>
                  <a:srgbClr val="008000"/>
                </a:solidFill>
                <a:latin typeface="Arial"/>
                <a:ea typeface="+mn-ea"/>
              </a:rPr>
              <a:t>Domain-</a:t>
            </a:r>
            <a:r>
              <a:rPr lang="fr-FR" sz="4000" b="1" dirty="0" err="1" smtClean="0">
                <a:solidFill>
                  <a:srgbClr val="008000"/>
                </a:solidFill>
                <a:latin typeface="Arial"/>
                <a:ea typeface="+mn-ea"/>
              </a:rPr>
              <a:t>specific</a:t>
            </a:r>
            <a:r>
              <a:rPr lang="fr-FR" sz="4000" b="1" dirty="0" smtClean="0">
                <a:solidFill>
                  <a:srgbClr val="008000"/>
                </a:solidFill>
                <a:latin typeface="Arial"/>
                <a:ea typeface="+mn-ea"/>
              </a:rPr>
              <a:t> </a:t>
            </a:r>
            <a:r>
              <a:rPr lang="fr-FR" sz="4000" b="1" dirty="0" err="1" smtClean="0">
                <a:solidFill>
                  <a:srgbClr val="008000"/>
                </a:solidFill>
                <a:latin typeface="Arial"/>
                <a:ea typeface="+mn-ea"/>
              </a:rPr>
              <a:t>languages</a:t>
            </a:r>
            <a:r>
              <a:rPr lang="fr-FR" sz="4000" b="1" dirty="0" smtClean="0">
                <a:solidFill>
                  <a:srgbClr val="008000"/>
                </a:solidFill>
                <a:latin typeface="Arial"/>
                <a:ea typeface="+mn-ea"/>
              </a:rPr>
              <a:t> </a:t>
            </a:r>
            <a:r>
              <a:rPr lang="fr-FR" sz="3200" b="1" dirty="0" smtClean="0">
                <a:solidFill>
                  <a:srgbClr val="000000"/>
                </a:solidFill>
                <a:latin typeface="Arial"/>
                <a:ea typeface="+mn-ea"/>
              </a:rPr>
              <a:t>are </a:t>
            </a:r>
            <a:r>
              <a:rPr lang="fr-FR" sz="3200" b="1" dirty="0">
                <a:solidFill>
                  <a:srgbClr val="000000"/>
                </a:solidFill>
                <a:latin typeface="Arial"/>
                <a:ea typeface="+mn-ea"/>
              </a:rPr>
              <a:t>far more </a:t>
            </a:r>
            <a:r>
              <a:rPr lang="fr-FR" sz="3200" b="1" dirty="0" err="1">
                <a:solidFill>
                  <a:srgbClr val="000000"/>
                </a:solidFill>
                <a:latin typeface="Arial"/>
                <a:ea typeface="+mn-ea"/>
              </a:rPr>
              <a:t>prevalent</a:t>
            </a:r>
            <a:r>
              <a:rPr lang="fr-FR" sz="3200" b="1" dirty="0">
                <a:solidFill>
                  <a:srgbClr val="000000"/>
                </a:solidFill>
                <a:latin typeface="Arial"/>
                <a:ea typeface="+mn-ea"/>
              </a:rPr>
              <a:t> </a:t>
            </a:r>
            <a:r>
              <a:rPr lang="fr-FR" sz="3200" b="1" dirty="0" err="1">
                <a:solidFill>
                  <a:srgbClr val="000000"/>
                </a:solidFill>
                <a:latin typeface="Arial"/>
                <a:ea typeface="+mn-ea"/>
              </a:rPr>
              <a:t>than</a:t>
            </a:r>
            <a:r>
              <a:rPr lang="fr-FR" sz="3200" b="1" dirty="0">
                <a:solidFill>
                  <a:srgbClr val="000000"/>
                </a:solidFill>
                <a:latin typeface="Arial"/>
                <a:ea typeface="+mn-ea"/>
              </a:rPr>
              <a:t> </a:t>
            </a:r>
            <a:r>
              <a:rPr lang="fr-FR" sz="3200" b="1" dirty="0" err="1" smtClean="0">
                <a:solidFill>
                  <a:srgbClr val="000000"/>
                </a:solidFill>
                <a:latin typeface="Arial"/>
                <a:ea typeface="+mn-ea"/>
              </a:rPr>
              <a:t>anticipated</a:t>
            </a:r>
            <a:r>
              <a:rPr lang="fr-FR" sz="3200" b="1" dirty="0" smtClean="0">
                <a:solidFill>
                  <a:srgbClr val="000000"/>
                </a:solidFill>
                <a:latin typeface="Arial"/>
                <a:ea typeface="+mn-ea"/>
              </a:rPr>
              <a:t> »</a:t>
            </a:r>
            <a:endParaRPr lang="fr-FR" sz="3200" b="1" dirty="0">
              <a:solidFill>
                <a:srgbClr val="000000"/>
              </a:solidFill>
              <a:latin typeface="Arial"/>
              <a:ea typeface="+mn-ea"/>
            </a:endParaRPr>
          </a:p>
        </p:txBody>
      </p:sp>
    </p:spTree>
    <p:extLst>
      <p:ext uri="{BB962C8B-B14F-4D97-AF65-F5344CB8AC3E}">
        <p14:creationId xmlns:p14="http://schemas.microsoft.com/office/powerpoint/2010/main" val="749777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11</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12</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13</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dirty="0" smtClean="0">
                <a:solidFill>
                  <a:srgbClr val="FFFFFF"/>
                </a:solidFill>
                <a:cs typeface="Arial"/>
              </a:rPr>
              <a:t>- </a:t>
            </a:r>
            <a:fld id="{CCD8A327-4A42-4F42-8894-A6F43B7F265B}" type="slidenum">
              <a:rPr lang="fr-FR" smtClean="0">
                <a:solidFill>
                  <a:srgbClr val="FFFFFF"/>
                </a:solidFill>
                <a:cs typeface="Arial"/>
              </a:rPr>
              <a:pPr>
                <a:defRPr/>
              </a:pPr>
              <a:t>15</a:t>
            </a:fld>
            <a:endParaRPr lang="fr-FR" dirty="0">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126876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fr-FR" sz="5600" b="1" i="1" dirty="0" smtClean="0">
                <a:solidFill>
                  <a:srgbClr val="000000"/>
                </a:solidFill>
                <a:latin typeface="Arial" charset="0"/>
                <a:ea typeface="ＭＳ Ｐゴシック" charset="-128"/>
                <a:cs typeface="Arial"/>
              </a:rPr>
              <a:t>"A </a:t>
            </a:r>
            <a:r>
              <a:rPr lang="fr-FR" sz="5600" b="1" i="1" dirty="0" err="1" smtClean="0">
                <a:solidFill>
                  <a:srgbClr val="000000"/>
                </a:solidFill>
                <a:latin typeface="Arial" charset="0"/>
                <a:ea typeface="ＭＳ Ｐゴシック" charset="-128"/>
                <a:cs typeface="Arial"/>
              </a:rPr>
              <a:t>clear</a:t>
            </a:r>
            <a:r>
              <a:rPr lang="fr-FR" sz="5600" b="1" i="1" dirty="0" smtClean="0">
                <a:solidFill>
                  <a:srgbClr val="000000"/>
                </a:solidFill>
                <a:latin typeface="Arial" charset="0"/>
                <a:ea typeface="ＭＳ Ｐゴシック" charset="-128"/>
                <a:cs typeface="Arial"/>
              </a:rPr>
              <a:t> challenge, </a:t>
            </a:r>
            <a:r>
              <a:rPr lang="fr-FR" sz="5600" b="1" i="1" dirty="0" err="1" smtClean="0">
                <a:solidFill>
                  <a:srgbClr val="000000"/>
                </a:solidFill>
                <a:latin typeface="Arial" charset="0"/>
                <a:ea typeface="ＭＳ Ｐゴシック" charset="-128"/>
                <a:cs typeface="Arial"/>
              </a:rPr>
              <a:t>then</a:t>
            </a:r>
            <a:r>
              <a:rPr lang="fr-FR" sz="5600" b="1" i="1" dirty="0" smtClean="0">
                <a:solidFill>
                  <a:srgbClr val="000000"/>
                </a:solidFill>
                <a:latin typeface="Arial" charset="0"/>
                <a:ea typeface="ＭＳ Ｐゴシック" charset="-128"/>
                <a:cs typeface="Arial"/>
              </a:rPr>
              <a:t>, </a:t>
            </a:r>
            <a:r>
              <a:rPr lang="fr-FR" sz="5600" b="1" i="1" dirty="0" err="1" smtClean="0">
                <a:solidFill>
                  <a:srgbClr val="000000"/>
                </a:solidFill>
                <a:latin typeface="Arial" charset="0"/>
                <a:ea typeface="ＭＳ Ｐゴシック" charset="-128"/>
                <a:cs typeface="Arial"/>
              </a:rPr>
              <a:t>is</a:t>
            </a:r>
            <a:r>
              <a:rPr lang="fr-FR" sz="5600" b="1" i="1" dirty="0" smtClean="0">
                <a:solidFill>
                  <a:srgbClr val="000000"/>
                </a:solidFill>
                <a:latin typeface="Arial" charset="0"/>
                <a:ea typeface="ＭＳ Ｐゴシック" charset="-128"/>
                <a:cs typeface="Arial"/>
              </a:rPr>
              <a:t> how to </a:t>
            </a:r>
            <a:r>
              <a:rPr lang="fr-FR" sz="5600" b="1" i="1" dirty="0" err="1" smtClean="0">
                <a:solidFill>
                  <a:srgbClr val="000000"/>
                </a:solidFill>
                <a:latin typeface="Arial" charset="0"/>
                <a:ea typeface="ＭＳ Ｐゴシック" charset="-128"/>
                <a:cs typeface="Arial"/>
              </a:rPr>
              <a:t>integrate</a:t>
            </a:r>
            <a:r>
              <a:rPr lang="fr-FR" sz="5600" b="1" i="1" dirty="0" smtClean="0">
                <a:solidFill>
                  <a:srgbClr val="000000"/>
                </a:solidFill>
                <a:latin typeface="Arial" charset="0"/>
                <a:ea typeface="ＭＳ Ｐゴシック" charset="-128"/>
                <a:cs typeface="Arial"/>
              </a:rPr>
              <a:t> multiple </a:t>
            </a:r>
            <a:r>
              <a:rPr lang="fr-FR" sz="5600" b="1" i="1" dirty="0" err="1" smtClean="0">
                <a:solidFill>
                  <a:srgbClr val="000000"/>
                </a:solidFill>
                <a:latin typeface="Arial" charset="0"/>
                <a:ea typeface="ＭＳ Ｐゴシック" charset="-128"/>
                <a:cs typeface="Arial"/>
              </a:rPr>
              <a:t>DSLs</a:t>
            </a:r>
            <a:r>
              <a:rPr lang="fr-FR" sz="5600" b="1" i="1" dirty="0" smtClean="0">
                <a:solidFill>
                  <a:srgbClr val="000000"/>
                </a:solidFill>
                <a:latin typeface="Arial" charset="0"/>
                <a:ea typeface="ＭＳ Ｐゴシック" charset="-128"/>
                <a:cs typeface="Arial"/>
              </a:rPr>
              <a:t>."</a:t>
            </a:r>
            <a:endParaRPr lang="fr-FR" sz="5600" b="1" i="1" dirty="0">
              <a:solidFill>
                <a:srgbClr val="000000"/>
              </a:solidFill>
              <a:latin typeface="Arial" charset="0"/>
              <a:ea typeface="ＭＳ Ｐゴシック" charset="-128"/>
              <a:cs typeface="Arial"/>
            </a:endParaRP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07959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16</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19</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a:t>
            </a: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20</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23</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30</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33</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34</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35</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36</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38</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39</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40</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43</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61945" lvl="1" indent="-342900">
              <a:lnSpc>
                <a:spcPct val="120000"/>
              </a:lnSpc>
              <a:spcBef>
                <a:spcPts val="0"/>
              </a:spcBef>
              <a:buFont typeface="Arial" charset="0"/>
              <a:buChar char="•"/>
            </a:pPr>
            <a:r>
              <a:rPr lang="en-US" sz="2800" b="1" dirty="0" smtClean="0"/>
              <a:t>Language workbench: create your </a:t>
            </a:r>
            <a:r>
              <a:rPr lang="en-US" sz="2800" b="1" dirty="0" err="1" smtClean="0"/>
              <a:t>xFSM</a:t>
            </a:r>
            <a:r>
              <a:rPr lang="en-US" sz="2800" b="1" dirty="0" smtClean="0"/>
              <a:t> DSL</a:t>
            </a:r>
          </a:p>
          <a:p>
            <a:pPr marL="1076212" lvl="2" indent="-342900">
              <a:lnSpc>
                <a:spcPct val="120000"/>
              </a:lnSpc>
              <a:spcBef>
                <a:spcPts val="0"/>
              </a:spcBef>
              <a:buFont typeface="Arial" charset="0"/>
              <a:buChar char="•"/>
            </a:pPr>
            <a:r>
              <a:rPr lang="en-US" dirty="0" smtClean="0"/>
              <a:t>Create a Sequential GEMOC Language</a:t>
            </a:r>
          </a:p>
          <a:p>
            <a:pPr marL="1438107" lvl="3" indent="-342900">
              <a:lnSpc>
                <a:spcPct val="120000"/>
              </a:lnSpc>
              <a:spcBef>
                <a:spcPts val="0"/>
              </a:spcBef>
              <a:buFont typeface="Arial" charset="0"/>
              <a:buChar char="•"/>
            </a:pPr>
            <a:r>
              <a:rPr lang="en-US" dirty="0" smtClean="0"/>
              <a:t>See the </a:t>
            </a:r>
            <a:r>
              <a:rPr lang="en-US" dirty="0" err="1" smtClean="0"/>
              <a:t>melange</a:t>
            </a:r>
            <a:r>
              <a:rPr lang="en-US" dirty="0" smtClean="0"/>
              <a:t> file</a:t>
            </a:r>
          </a:p>
          <a:p>
            <a:pPr marL="1076212" lvl="2" indent="-342900">
              <a:lnSpc>
                <a:spcPct val="120000"/>
              </a:lnSpc>
              <a:spcBef>
                <a:spcPts val="0"/>
              </a:spcBef>
              <a:buFont typeface="Arial" charset="0"/>
              <a:buChar char="•"/>
            </a:pPr>
            <a:r>
              <a:rPr lang="en-US" dirty="0" smtClean="0"/>
              <a:t>Create a domain model</a:t>
            </a:r>
          </a:p>
          <a:p>
            <a:pPr marL="1438107" lvl="3" indent="-342900">
              <a:lnSpc>
                <a:spcPct val="120000"/>
              </a:lnSpc>
              <a:spcBef>
                <a:spcPts val="0"/>
              </a:spcBef>
              <a:buFont typeface="Arial" charset="0"/>
              <a:buChar char="•"/>
            </a:pPr>
            <a:r>
              <a:rPr lang="en-US" dirty="0" smtClean="0"/>
              <a:t>Generate from </a:t>
            </a:r>
            <a:r>
              <a:rPr lang="en-US" dirty="0" err="1" smtClean="0"/>
              <a:t>genmodel</a:t>
            </a:r>
            <a:endParaRPr lang="en-US" dirty="0" smtClean="0"/>
          </a:p>
          <a:p>
            <a:pPr marL="1076212" lvl="2" indent="-342900">
              <a:lnSpc>
                <a:spcPct val="120000"/>
              </a:lnSpc>
              <a:spcBef>
                <a:spcPts val="0"/>
              </a:spcBef>
              <a:buFont typeface="Arial" charset="0"/>
              <a:buChar char="•"/>
            </a:pPr>
            <a:r>
              <a:rPr lang="en-US" dirty="0" smtClean="0"/>
              <a:t>Create a K3 semantics</a:t>
            </a:r>
          </a:p>
          <a:p>
            <a:pPr marL="1076212" lvl="2" indent="-342900">
              <a:lnSpc>
                <a:spcPct val="120000"/>
              </a:lnSpc>
              <a:spcBef>
                <a:spcPts val="0"/>
              </a:spcBef>
              <a:buFont typeface="Arial" charset="0"/>
              <a:buChar char="•"/>
            </a:pPr>
            <a:r>
              <a:rPr lang="en-US" dirty="0" smtClean="0"/>
              <a:t>Generate from the </a:t>
            </a:r>
            <a:r>
              <a:rPr lang="en-US" dirty="0" err="1" smtClean="0"/>
              <a:t>melange</a:t>
            </a:r>
            <a:r>
              <a:rPr lang="en-US" dirty="0" smtClean="0"/>
              <a:t> file</a:t>
            </a:r>
          </a:p>
          <a:p>
            <a:pPr marL="1438107" lvl="3" indent="-342900">
              <a:lnSpc>
                <a:spcPct val="120000"/>
              </a:lnSpc>
              <a:spcBef>
                <a:spcPts val="0"/>
              </a:spcBef>
              <a:buFont typeface="Arial" charset="0"/>
              <a:buChar char="•"/>
            </a:pPr>
            <a:r>
              <a:rPr lang="en-US" dirty="0" smtClean="0"/>
              <a:t>See the </a:t>
            </a:r>
            <a:r>
              <a:rPr lang="en-US" dirty="0" err="1" smtClean="0"/>
              <a:t>xfsm</a:t>
            </a:r>
            <a:endParaRPr lang="en-US" dirty="0" smtClean="0"/>
          </a:p>
          <a:p>
            <a:pPr marL="361945" lvl="1" indent="-342900">
              <a:lnSpc>
                <a:spcPct val="120000"/>
              </a:lnSpc>
              <a:spcBef>
                <a:spcPts val="0"/>
              </a:spcBef>
              <a:buFont typeface="Arial" charset="0"/>
              <a:buChar char="•"/>
            </a:pPr>
            <a:r>
              <a:rPr lang="en-US" sz="2800" b="1" dirty="0"/>
              <a:t>M</a:t>
            </a:r>
            <a:r>
              <a:rPr lang="en-US" sz="2800" b="1" dirty="0" smtClean="0"/>
              <a:t>odeling workbench: edit / debug your </a:t>
            </a:r>
            <a:r>
              <a:rPr lang="en-US" sz="2800" b="1" dirty="0" err="1" smtClean="0"/>
              <a:t>xFSM</a:t>
            </a:r>
            <a:endParaRPr lang="en-US" sz="2800" b="1" dirty="0"/>
          </a:p>
          <a:p>
            <a:pPr marL="1076212" lvl="2" indent="-342900">
              <a:lnSpc>
                <a:spcPct val="120000"/>
              </a:lnSpc>
              <a:spcBef>
                <a:spcPts val="0"/>
              </a:spcBef>
              <a:buFont typeface="Arial" charset="0"/>
              <a:buChar char="•"/>
            </a:pPr>
            <a:r>
              <a:rPr lang="en-US" dirty="0" smtClean="0"/>
              <a:t>Create a model</a:t>
            </a:r>
          </a:p>
          <a:p>
            <a:pPr marL="1076212" lvl="2" indent="-342900">
              <a:lnSpc>
                <a:spcPct val="120000"/>
              </a:lnSpc>
              <a:spcBef>
                <a:spcPts val="0"/>
              </a:spcBef>
              <a:buFont typeface="Arial" charset="0"/>
              <a:buChar char="•"/>
            </a:pPr>
            <a:r>
              <a:rPr lang="en-US" dirty="0" smtClean="0"/>
              <a:t>Create a representation</a:t>
            </a:r>
          </a:p>
          <a:p>
            <a:pPr marL="1076212" lvl="2" indent="-342900">
              <a:lnSpc>
                <a:spcPct val="120000"/>
              </a:lnSpc>
              <a:spcBef>
                <a:spcPts val="0"/>
              </a:spcBef>
              <a:buFont typeface="Arial" charset="0"/>
              <a:buChar char="•"/>
            </a:pPr>
            <a:r>
              <a:rPr lang="en-US" dirty="0" smtClean="0"/>
              <a:t>Debug the model</a:t>
            </a:r>
          </a:p>
          <a:p>
            <a:pPr marL="361945" lvl="1" indent="-342900">
              <a:lnSpc>
                <a:spcPct val="120000"/>
              </a:lnSpc>
              <a:spcBef>
                <a:spcPts val="0"/>
              </a:spcBef>
              <a:buFont typeface="Arial" charset="0"/>
              <a:buChar char="•"/>
            </a:pPr>
            <a:endParaRPr lang="en-US" dirty="0" smtClean="0"/>
          </a:p>
          <a:p>
            <a:pPr marL="361945" lvl="1" indent="-342900">
              <a:lnSpc>
                <a:spcPct val="120000"/>
              </a:lnSpc>
              <a:spcBef>
                <a:spcPts val="0"/>
              </a:spcBef>
              <a:buFont typeface="Arial" charset="0"/>
              <a:buChar char="•"/>
            </a:pPr>
            <a:endParaRPr lang="en-US" dirty="0" smtClean="0"/>
          </a:p>
          <a:p>
            <a:pPr marL="1076212" lvl="2" indent="-342900">
              <a:lnSpc>
                <a:spcPct val="120000"/>
              </a:lnSpc>
              <a:spcBef>
                <a:spcPts val="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69309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45</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46</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47</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49</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51</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54</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55</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59</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60</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65</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66</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67</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089"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70</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71</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72</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76</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77</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79</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80</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81</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82</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83</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84</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85</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86</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87</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88</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16632"/>
            <a:ext cx="9144000" cy="2376264"/>
          </a:xfrm>
          <a:ln>
            <a:noFill/>
          </a:ln>
        </p:spPr>
        <p:txBody>
          <a:bodyPr>
            <a:noAutofit/>
          </a:bodyPr>
          <a:lstStyle/>
          <a:p>
            <a:pPr marL="0" indent="0">
              <a:buNone/>
            </a:pPr>
            <a:r>
              <a:rPr lang="fr-FR" sz="2400" dirty="0" smtClean="0">
                <a:latin typeface="+mj-lt"/>
                <a:cs typeface="Apple Chancery"/>
              </a:rPr>
              <a:t>« </a:t>
            </a:r>
            <a:r>
              <a:rPr lang="fr-FR" sz="2400" dirty="0" err="1">
                <a:latin typeface="+mj-lt"/>
                <a:cs typeface="Apple Chancery"/>
              </a:rPr>
              <a:t>Another</a:t>
            </a:r>
            <a:r>
              <a:rPr lang="fr-FR" sz="2400" dirty="0">
                <a:latin typeface="+mj-lt"/>
                <a:cs typeface="Apple Chancery"/>
              </a:rPr>
              <a:t> </a:t>
            </a:r>
            <a:r>
              <a:rPr lang="fr-FR" sz="2400" dirty="0" err="1">
                <a:latin typeface="+mj-lt"/>
                <a:cs typeface="Apple Chancery"/>
              </a:rPr>
              <a:t>lesson</a:t>
            </a:r>
            <a:r>
              <a:rPr lang="fr-FR" sz="2400" dirty="0">
                <a:latin typeface="+mj-lt"/>
                <a:cs typeface="Apple Chancery"/>
              </a:rPr>
              <a:t> </a:t>
            </a:r>
            <a:r>
              <a:rPr lang="fr-FR" sz="2400" dirty="0" err="1">
                <a:latin typeface="+mj-lt"/>
                <a:cs typeface="Apple Chancery"/>
              </a:rPr>
              <a:t>we</a:t>
            </a:r>
            <a:r>
              <a:rPr lang="fr-FR" sz="2400" dirty="0">
                <a:latin typeface="+mj-lt"/>
                <a:cs typeface="Apple Chancery"/>
              </a:rPr>
              <a:t> </a:t>
            </a:r>
            <a:r>
              <a:rPr lang="fr-FR" sz="2400" dirty="0" err="1">
                <a:latin typeface="+mj-lt"/>
                <a:cs typeface="Apple Chancery"/>
              </a:rPr>
              <a:t>should</a:t>
            </a:r>
            <a:r>
              <a:rPr lang="fr-FR" sz="2400" dirty="0">
                <a:latin typeface="+mj-lt"/>
                <a:cs typeface="Apple Chancery"/>
              </a:rPr>
              <a:t> have </a:t>
            </a:r>
            <a:r>
              <a:rPr lang="fr-FR" sz="2400" dirty="0" err="1">
                <a:latin typeface="+mj-lt"/>
                <a:cs typeface="Apple Chancery"/>
              </a:rPr>
              <a:t>learned</a:t>
            </a:r>
            <a:r>
              <a:rPr lang="fr-FR" sz="2400" dirty="0">
                <a:latin typeface="+mj-lt"/>
                <a:cs typeface="Apple Chancery"/>
              </a:rPr>
              <a:t> </a:t>
            </a:r>
            <a:r>
              <a:rPr lang="fr-FR" sz="2400" dirty="0" err="1">
                <a:latin typeface="+mj-lt"/>
                <a:cs typeface="Apple Chancery"/>
              </a:rPr>
              <a:t>from</a:t>
            </a:r>
            <a:r>
              <a:rPr lang="fr-FR" sz="2400" dirty="0">
                <a:latin typeface="+mj-lt"/>
                <a:cs typeface="Apple Chancery"/>
              </a:rPr>
              <a:t> the </a:t>
            </a:r>
            <a:r>
              <a:rPr lang="fr-FR" sz="2400" dirty="0" err="1">
                <a:latin typeface="+mj-lt"/>
                <a:cs typeface="Apple Chancery"/>
              </a:rPr>
              <a:t>recent</a:t>
            </a:r>
            <a:r>
              <a:rPr lang="fr-FR" sz="2400" dirty="0">
                <a:latin typeface="+mj-lt"/>
                <a:cs typeface="Apple Chancery"/>
              </a:rPr>
              <a:t> </a:t>
            </a:r>
            <a:r>
              <a:rPr lang="fr-FR" sz="2400" dirty="0" err="1">
                <a:latin typeface="+mj-lt"/>
                <a:cs typeface="Apple Chancery"/>
              </a:rPr>
              <a:t>past</a:t>
            </a:r>
            <a:r>
              <a:rPr lang="fr-FR" sz="2400" dirty="0">
                <a:latin typeface="+mj-lt"/>
                <a:cs typeface="Apple Chancery"/>
              </a:rPr>
              <a:t> </a:t>
            </a:r>
            <a:r>
              <a:rPr lang="fr-FR" sz="2400" dirty="0" err="1">
                <a:latin typeface="+mj-lt"/>
                <a:cs typeface="Apple Chancery"/>
              </a:rPr>
              <a:t>is</a:t>
            </a:r>
            <a:r>
              <a:rPr lang="fr-FR" sz="2400" dirty="0">
                <a:latin typeface="+mj-lt"/>
                <a:cs typeface="Apple Chancery"/>
              </a:rPr>
              <a:t> </a:t>
            </a:r>
            <a:r>
              <a:rPr lang="fr-FR" sz="2400" dirty="0" err="1">
                <a:latin typeface="+mj-lt"/>
                <a:cs typeface="Apple Chancery"/>
              </a:rPr>
              <a:t>that</a:t>
            </a:r>
            <a:r>
              <a:rPr lang="fr-FR" sz="2400" dirty="0">
                <a:latin typeface="+mj-lt"/>
                <a:cs typeface="Apple Chancery"/>
              </a:rPr>
              <a:t> the </a:t>
            </a:r>
            <a:r>
              <a:rPr lang="fr-FR" sz="2400" dirty="0" err="1">
                <a:latin typeface="+mj-lt"/>
                <a:cs typeface="Apple Chancery"/>
              </a:rPr>
              <a:t>development</a:t>
            </a:r>
            <a:r>
              <a:rPr lang="fr-FR" sz="2400" dirty="0">
                <a:latin typeface="+mj-lt"/>
                <a:cs typeface="Apple Chancery"/>
              </a:rPr>
              <a:t> of '</a:t>
            </a:r>
            <a:r>
              <a:rPr lang="fr-FR" sz="2400" dirty="0" err="1">
                <a:latin typeface="+mj-lt"/>
                <a:cs typeface="Apple Chancery"/>
              </a:rPr>
              <a:t>richer</a:t>
            </a:r>
            <a:r>
              <a:rPr lang="fr-FR" sz="2400" dirty="0">
                <a:latin typeface="+mj-lt"/>
                <a:cs typeface="Apple Chancery"/>
              </a:rPr>
              <a:t>' or 'more </a:t>
            </a:r>
            <a:r>
              <a:rPr lang="fr-FR" sz="2400" dirty="0" err="1">
                <a:latin typeface="+mj-lt"/>
                <a:cs typeface="Apple Chancery"/>
              </a:rPr>
              <a:t>powerful</a:t>
            </a:r>
            <a:r>
              <a:rPr lang="fr-FR" sz="2400" dirty="0">
                <a:latin typeface="+mj-lt"/>
                <a:cs typeface="Apple Chancery"/>
              </a:rPr>
              <a:t>' </a:t>
            </a:r>
            <a:r>
              <a:rPr lang="fr-FR" sz="2400" dirty="0" err="1">
                <a:latin typeface="+mj-lt"/>
                <a:cs typeface="Apple Chancery"/>
              </a:rPr>
              <a:t>programming</a:t>
            </a:r>
            <a:r>
              <a:rPr lang="fr-FR" sz="2400" dirty="0">
                <a:latin typeface="+mj-lt"/>
                <a:cs typeface="Apple Chancery"/>
              </a:rPr>
              <a:t> </a:t>
            </a:r>
            <a:r>
              <a:rPr lang="fr-FR" sz="2400" dirty="0" err="1">
                <a:latin typeface="+mj-lt"/>
                <a:cs typeface="Apple Chancery"/>
              </a:rPr>
              <a:t>languages</a:t>
            </a:r>
            <a:r>
              <a:rPr lang="fr-FR" sz="2400" dirty="0">
                <a:latin typeface="+mj-lt"/>
                <a:cs typeface="Apple Chancery"/>
              </a:rPr>
              <a:t> </a:t>
            </a:r>
            <a:r>
              <a:rPr lang="fr-FR" sz="2400" dirty="0" err="1">
                <a:latin typeface="+mj-lt"/>
                <a:cs typeface="Apple Chancery"/>
              </a:rPr>
              <a:t>was</a:t>
            </a:r>
            <a:r>
              <a:rPr lang="fr-FR" sz="2400" dirty="0">
                <a:latin typeface="+mj-lt"/>
                <a:cs typeface="Apple Chancery"/>
              </a:rPr>
              <a:t> a </a:t>
            </a:r>
            <a:r>
              <a:rPr lang="fr-FR" sz="2400" dirty="0" err="1">
                <a:latin typeface="+mj-lt"/>
                <a:cs typeface="Apple Chancery"/>
              </a:rPr>
              <a:t>mistake</a:t>
            </a:r>
            <a:r>
              <a:rPr lang="fr-FR" sz="2400" dirty="0">
                <a:latin typeface="+mj-lt"/>
                <a:cs typeface="Apple Chancery"/>
              </a:rPr>
              <a:t> in the </a:t>
            </a:r>
            <a:r>
              <a:rPr lang="fr-FR" sz="2400" dirty="0" err="1">
                <a:latin typeface="+mj-lt"/>
                <a:cs typeface="Apple Chancery"/>
              </a:rPr>
              <a:t>sense</a:t>
            </a:r>
            <a:r>
              <a:rPr lang="fr-FR" sz="2400" dirty="0">
                <a:latin typeface="+mj-lt"/>
                <a:cs typeface="Apple Chancery"/>
              </a:rPr>
              <a:t> </a:t>
            </a:r>
            <a:r>
              <a:rPr lang="fr-FR" sz="2400" dirty="0" err="1">
                <a:latin typeface="+mj-lt"/>
                <a:cs typeface="Apple Chancery"/>
              </a:rPr>
              <a:t>that</a:t>
            </a:r>
            <a:r>
              <a:rPr lang="fr-FR" sz="2400" dirty="0">
                <a:latin typeface="+mj-lt"/>
                <a:cs typeface="Apple Chancery"/>
              </a:rPr>
              <a:t> </a:t>
            </a:r>
            <a:r>
              <a:rPr lang="fr-FR" sz="2400" dirty="0" err="1">
                <a:latin typeface="+mj-lt"/>
                <a:cs typeface="Apple Chancery"/>
              </a:rPr>
              <a:t>these</a:t>
            </a:r>
            <a:r>
              <a:rPr lang="fr-FR" sz="2400" dirty="0">
                <a:latin typeface="+mj-lt"/>
                <a:cs typeface="Apple Chancery"/>
              </a:rPr>
              <a:t> baroque </a:t>
            </a:r>
            <a:r>
              <a:rPr lang="fr-FR" sz="2400" dirty="0" err="1">
                <a:latin typeface="+mj-lt"/>
                <a:cs typeface="Apple Chancery"/>
              </a:rPr>
              <a:t>monstrosities</a:t>
            </a:r>
            <a:r>
              <a:rPr lang="fr-FR" sz="2400" dirty="0">
                <a:latin typeface="+mj-lt"/>
                <a:cs typeface="Apple Chancery"/>
              </a:rPr>
              <a:t>, </a:t>
            </a:r>
            <a:r>
              <a:rPr lang="fr-FR" sz="2400" dirty="0" err="1">
                <a:latin typeface="+mj-lt"/>
                <a:cs typeface="Apple Chancery"/>
              </a:rPr>
              <a:t>these</a:t>
            </a:r>
            <a:r>
              <a:rPr lang="fr-FR" sz="2400" dirty="0">
                <a:latin typeface="+mj-lt"/>
                <a:cs typeface="Apple Chancery"/>
              </a:rPr>
              <a:t> </a:t>
            </a:r>
            <a:r>
              <a:rPr lang="fr-FR" sz="2400" dirty="0" err="1">
                <a:latin typeface="+mj-lt"/>
                <a:cs typeface="Apple Chancery"/>
              </a:rPr>
              <a:t>conglomerations</a:t>
            </a:r>
            <a:r>
              <a:rPr lang="fr-FR" sz="2400" dirty="0">
                <a:latin typeface="+mj-lt"/>
                <a:cs typeface="Apple Chancery"/>
              </a:rPr>
              <a:t> of idiosyncrasies, are </a:t>
            </a:r>
            <a:r>
              <a:rPr lang="fr-FR" sz="2400" dirty="0" err="1">
                <a:latin typeface="+mj-lt"/>
                <a:cs typeface="Apple Chancery"/>
              </a:rPr>
              <a:t>really</a:t>
            </a:r>
            <a:r>
              <a:rPr lang="fr-FR" sz="2400" dirty="0">
                <a:latin typeface="+mj-lt"/>
                <a:cs typeface="Apple Chancery"/>
              </a:rPr>
              <a:t> </a:t>
            </a:r>
            <a:r>
              <a:rPr lang="fr-FR" sz="2400" dirty="0" err="1">
                <a:latin typeface="+mj-lt"/>
                <a:cs typeface="Apple Chancery"/>
              </a:rPr>
              <a:t>unmanageable</a:t>
            </a:r>
            <a:r>
              <a:rPr lang="fr-FR" sz="2400" dirty="0">
                <a:latin typeface="+mj-lt"/>
                <a:cs typeface="Apple Chancery"/>
              </a:rPr>
              <a:t>, </a:t>
            </a:r>
            <a:r>
              <a:rPr lang="fr-FR" sz="2400" dirty="0" err="1">
                <a:latin typeface="+mj-lt"/>
                <a:cs typeface="Apple Chancery"/>
              </a:rPr>
              <a:t>both</a:t>
            </a:r>
            <a:r>
              <a:rPr lang="fr-FR" sz="2400" dirty="0">
                <a:latin typeface="+mj-lt"/>
                <a:cs typeface="Apple Chancery"/>
              </a:rPr>
              <a:t> </a:t>
            </a:r>
            <a:r>
              <a:rPr lang="fr-FR" sz="2400" dirty="0" err="1">
                <a:latin typeface="+mj-lt"/>
                <a:cs typeface="Apple Chancery"/>
              </a:rPr>
              <a:t>mechanically</a:t>
            </a:r>
            <a:r>
              <a:rPr lang="fr-FR" sz="2400" dirty="0">
                <a:latin typeface="+mj-lt"/>
                <a:cs typeface="Apple Chancery"/>
              </a:rPr>
              <a:t> and </a:t>
            </a:r>
            <a:r>
              <a:rPr lang="fr-FR" sz="2400" dirty="0" err="1">
                <a:latin typeface="+mj-lt"/>
                <a:cs typeface="Apple Chancery"/>
              </a:rPr>
              <a:t>mentally</a:t>
            </a:r>
            <a:r>
              <a:rPr lang="fr-FR" sz="2400" dirty="0">
                <a:latin typeface="+mj-lt"/>
                <a:cs typeface="Apple Chancery"/>
              </a:rPr>
              <a:t>. </a:t>
            </a:r>
            <a:endParaRPr lang="fr-FR" sz="2400" dirty="0" smtClean="0">
              <a:latin typeface="+mj-lt"/>
              <a:cs typeface="Apple Chancery"/>
            </a:endParaRPr>
          </a:p>
          <a:p>
            <a:pPr marL="0" indent="0">
              <a:buNone/>
            </a:pPr>
            <a:endParaRPr lang="fr-FR" sz="2800" dirty="0" smtClean="0">
              <a:latin typeface="+mj-lt"/>
              <a:cs typeface="Apple Chancery"/>
            </a:endParaRPr>
          </a:p>
          <a:p>
            <a:pPr marL="0" indent="0">
              <a:buNone/>
            </a:pPr>
            <a:endParaRPr lang="fr-FR" b="1" dirty="0" smtClean="0">
              <a:latin typeface="+mj-lt"/>
              <a:cs typeface="Apple Chancery"/>
            </a:endParaRPr>
          </a:p>
          <a:p>
            <a:pPr marL="0" indent="0">
              <a:buNone/>
            </a:pPr>
            <a:r>
              <a:rPr lang="fr-FR" b="1" dirty="0" smtClean="0">
                <a:latin typeface="+mj-lt"/>
                <a:cs typeface="Apple Chancery"/>
              </a:rPr>
              <a:t>I </a:t>
            </a:r>
            <a:r>
              <a:rPr lang="fr-FR" b="1" dirty="0" err="1">
                <a:latin typeface="+mj-lt"/>
                <a:cs typeface="Apple Chancery"/>
              </a:rPr>
              <a:t>see</a:t>
            </a:r>
            <a:r>
              <a:rPr lang="fr-FR" b="1" dirty="0">
                <a:latin typeface="+mj-lt"/>
                <a:cs typeface="Apple Chancery"/>
              </a:rPr>
              <a:t> a </a:t>
            </a:r>
            <a:r>
              <a:rPr lang="fr-FR" b="1" dirty="0" err="1">
                <a:latin typeface="+mj-lt"/>
                <a:cs typeface="Apple Chancery"/>
              </a:rPr>
              <a:t>great</a:t>
            </a:r>
            <a:r>
              <a:rPr lang="fr-FR" b="1" dirty="0">
                <a:latin typeface="+mj-lt"/>
                <a:cs typeface="Apple Chancery"/>
              </a:rPr>
              <a:t> future for </a:t>
            </a:r>
            <a:r>
              <a:rPr lang="fr-FR" b="1" dirty="0" err="1">
                <a:latin typeface="+mj-lt"/>
                <a:cs typeface="Apple Chancery"/>
              </a:rPr>
              <a:t>very</a:t>
            </a:r>
            <a:r>
              <a:rPr lang="fr-FR" b="1" dirty="0">
                <a:latin typeface="+mj-lt"/>
                <a:cs typeface="Apple Chancery"/>
              </a:rPr>
              <a:t> </a:t>
            </a:r>
            <a:r>
              <a:rPr lang="fr-FR" b="1" dirty="0" err="1">
                <a:latin typeface="+mj-lt"/>
                <a:cs typeface="Apple Chancery"/>
              </a:rPr>
              <a:t>systematic</a:t>
            </a:r>
            <a:r>
              <a:rPr lang="fr-FR" b="1" dirty="0">
                <a:latin typeface="+mj-lt"/>
                <a:cs typeface="Apple Chancery"/>
              </a:rPr>
              <a:t> and </a:t>
            </a:r>
            <a:r>
              <a:rPr lang="fr-FR" b="1" dirty="0" err="1">
                <a:latin typeface="+mj-lt"/>
                <a:cs typeface="Apple Chancery"/>
              </a:rPr>
              <a:t>very</a:t>
            </a:r>
            <a:r>
              <a:rPr lang="fr-FR" b="1" dirty="0">
                <a:latin typeface="+mj-lt"/>
                <a:cs typeface="Apple Chancery"/>
              </a:rPr>
              <a:t> </a:t>
            </a:r>
            <a:r>
              <a:rPr lang="fr-FR" b="1" dirty="0" err="1">
                <a:latin typeface="+mj-lt"/>
                <a:cs typeface="Apple Chancery"/>
              </a:rPr>
              <a:t>modest</a:t>
            </a:r>
            <a:r>
              <a:rPr lang="fr-FR" b="1" dirty="0">
                <a:latin typeface="+mj-lt"/>
                <a:cs typeface="Apple Chancery"/>
              </a:rPr>
              <a:t> </a:t>
            </a:r>
            <a:r>
              <a:rPr lang="fr-FR" b="1" dirty="0" err="1">
                <a:latin typeface="+mj-lt"/>
                <a:cs typeface="Apple Chancery"/>
              </a:rPr>
              <a:t>programming</a:t>
            </a:r>
            <a:r>
              <a:rPr lang="fr-FR" b="1" dirty="0">
                <a:latin typeface="+mj-lt"/>
                <a:cs typeface="Apple Chancery"/>
              </a:rPr>
              <a:t> </a:t>
            </a:r>
            <a:r>
              <a:rPr lang="fr-FR" b="1" dirty="0" err="1">
                <a:latin typeface="+mj-lt"/>
                <a:cs typeface="Apple Chancery"/>
              </a:rPr>
              <a:t>languages</a:t>
            </a:r>
            <a:r>
              <a:rPr lang="fr-FR" sz="2800" dirty="0" smtClean="0">
                <a:latin typeface="+mj-lt"/>
                <a:cs typeface="Apple Chancery"/>
              </a:rPr>
              <a:t> »</a:t>
            </a:r>
            <a:endParaRPr lang="fr-FR" sz="2800" dirty="0">
              <a:latin typeface="+mj-lt"/>
              <a:cs typeface="Apple Chancery"/>
            </a:endParaRPr>
          </a:p>
          <a:p>
            <a:pPr marL="0" indent="0">
              <a:buNone/>
            </a:pPr>
            <a:endParaRPr lang="fr-FR" sz="1800" b="1" dirty="0" smtClean="0"/>
          </a:p>
          <a:p>
            <a:pPr marL="0" indent="0">
              <a:buNone/>
            </a:pPr>
            <a:endParaRPr lang="fr-FR" sz="1800" b="1" dirty="0"/>
          </a:p>
          <a:p>
            <a:pPr marL="0" indent="0">
              <a:buNone/>
            </a:pPr>
            <a:endParaRPr lang="fr-FR" sz="1800" b="1" dirty="0" smtClean="0"/>
          </a:p>
          <a:p>
            <a:pPr marL="0" indent="0">
              <a:buNone/>
            </a:pPr>
            <a:endParaRPr lang="fr-FR" sz="2800" dirty="0" smtClean="0"/>
          </a:p>
          <a:p>
            <a:pPr marL="0" indent="0">
              <a:buNone/>
            </a:pPr>
            <a:r>
              <a:rPr lang="fr-FR" sz="2800" dirty="0" smtClean="0"/>
              <a:t>ACM </a:t>
            </a:r>
            <a:r>
              <a:rPr lang="fr-FR" sz="2800" dirty="0"/>
              <a:t>Turing </a:t>
            </a:r>
            <a:r>
              <a:rPr lang="fr-FR" sz="2800" dirty="0" smtClean="0"/>
              <a:t>Lecture, « The </a:t>
            </a:r>
            <a:r>
              <a:rPr lang="fr-FR" sz="2800" dirty="0"/>
              <a:t>Humble </a:t>
            </a:r>
            <a:r>
              <a:rPr lang="fr-FR" sz="2800" dirty="0" smtClean="0"/>
              <a:t>Programmer » </a:t>
            </a:r>
            <a:r>
              <a:rPr lang="fr-FR" sz="2800" dirty="0" err="1" smtClean="0"/>
              <a:t>Edsger</a:t>
            </a:r>
            <a:r>
              <a:rPr lang="fr-FR" sz="2800" dirty="0" smtClean="0"/>
              <a:t> </a:t>
            </a:r>
            <a:r>
              <a:rPr lang="fr-FR" sz="2800" dirty="0"/>
              <a:t>W. </a:t>
            </a:r>
            <a:r>
              <a:rPr lang="fr-FR" sz="2800" dirty="0" err="1"/>
              <a:t>Dijkstra</a:t>
            </a:r>
            <a:endParaRPr lang="fr-FR" sz="2800" dirty="0"/>
          </a:p>
        </p:txBody>
      </p:sp>
      <p:sp>
        <p:nvSpPr>
          <p:cNvPr id="4" name="Espace réservé du numéro de diapositive 3"/>
          <p:cNvSpPr>
            <a:spLocks noGrp="1"/>
          </p:cNvSpPr>
          <p:nvPr>
            <p:ph type="sldNum" sz="quarter" idx="12"/>
          </p:nvPr>
        </p:nvSpPr>
        <p:spPr/>
        <p:txBody>
          <a:bodyPr/>
          <a:lstStyle/>
          <a:p>
            <a:fld id="{07E659AE-68A2-41B4-825A-F55FDC85404D}" type="slidenum">
              <a:rPr lang="en-US" smtClean="0">
                <a:solidFill>
                  <a:prstClr val="black">
                    <a:tint val="75000"/>
                  </a:prstClr>
                </a:solidFill>
                <a:latin typeface="Arial"/>
              </a:rPr>
              <a:pPr/>
              <a:t>9</a:t>
            </a:fld>
            <a:endParaRPr lang="en-US">
              <a:solidFill>
                <a:prstClr val="black">
                  <a:tint val="75000"/>
                </a:prstClr>
              </a:solidFill>
              <a:latin typeface="Arial"/>
            </a:endParaRPr>
          </a:p>
        </p:txBody>
      </p:sp>
      <p:grpSp>
        <p:nvGrpSpPr>
          <p:cNvPr id="8" name="Grouper 7"/>
          <p:cNvGrpSpPr/>
          <p:nvPr/>
        </p:nvGrpSpPr>
        <p:grpSpPr>
          <a:xfrm>
            <a:off x="4067944" y="4077072"/>
            <a:ext cx="5292079" cy="1200329"/>
            <a:chOff x="6275135" y="3717034"/>
            <a:chExt cx="7022488" cy="1200329"/>
          </a:xfrm>
        </p:grpSpPr>
        <p:pic>
          <p:nvPicPr>
            <p:cNvPr id="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619288" y="3444889"/>
              <a:ext cx="936102" cy="1624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 name="ZoneTexte 6"/>
            <p:cNvSpPr txBox="1"/>
            <p:nvPr/>
          </p:nvSpPr>
          <p:spPr>
            <a:xfrm>
              <a:off x="8186200" y="3717034"/>
              <a:ext cx="5111423" cy="1200329"/>
            </a:xfrm>
            <a:prstGeom prst="rect">
              <a:avLst/>
            </a:prstGeom>
            <a:noFill/>
          </p:spPr>
          <p:txBody>
            <a:bodyPr wrap="square" rtlCol="0">
              <a:spAutoFit/>
            </a:bodyPr>
            <a:lstStyle/>
            <a:p>
              <a:pPr fontAlgn="auto">
                <a:spcBef>
                  <a:spcPts val="0"/>
                </a:spcBef>
                <a:spcAft>
                  <a:spcPts val="0"/>
                </a:spcAft>
              </a:pPr>
              <a:r>
                <a:rPr lang="fr-FR" sz="3600" dirty="0" err="1" smtClean="0">
                  <a:solidFill>
                    <a:srgbClr val="008000"/>
                  </a:solidFill>
                  <a:latin typeface="Arial"/>
                  <a:ea typeface="+mn-ea"/>
                </a:rPr>
                <a:t>aka</a:t>
              </a:r>
              <a:r>
                <a:rPr lang="fr-FR" sz="3600" b="1" dirty="0" smtClean="0">
                  <a:solidFill>
                    <a:srgbClr val="008000"/>
                  </a:solidFill>
                  <a:latin typeface="Arial"/>
                  <a:ea typeface="+mn-ea"/>
                </a:rPr>
                <a:t> </a:t>
              </a:r>
              <a:r>
                <a:rPr lang="fr-FR" sz="3600" b="1" u="sng" dirty="0" smtClean="0">
                  <a:solidFill>
                    <a:srgbClr val="008000"/>
                  </a:solidFill>
                  <a:latin typeface="Arial"/>
                  <a:ea typeface="+mn-ea"/>
                </a:rPr>
                <a:t>Domain-</a:t>
              </a:r>
              <a:r>
                <a:rPr lang="fr-FR" sz="3600" b="1" u="sng" dirty="0" err="1" smtClean="0">
                  <a:solidFill>
                    <a:srgbClr val="008000"/>
                  </a:solidFill>
                  <a:latin typeface="Arial"/>
                  <a:ea typeface="+mn-ea"/>
                </a:rPr>
                <a:t>Specific</a:t>
              </a:r>
              <a:r>
                <a:rPr lang="fr-FR" sz="3600" b="1" u="sng" dirty="0" smtClean="0">
                  <a:solidFill>
                    <a:srgbClr val="008000"/>
                  </a:solidFill>
                  <a:latin typeface="Arial"/>
                  <a:ea typeface="+mn-ea"/>
                </a:rPr>
                <a:t> </a:t>
              </a:r>
              <a:r>
                <a:rPr lang="fr-FR" sz="3600" b="1" u="sng" dirty="0" err="1" smtClean="0">
                  <a:solidFill>
                    <a:srgbClr val="008000"/>
                  </a:solidFill>
                  <a:latin typeface="Arial"/>
                  <a:ea typeface="+mn-ea"/>
                </a:rPr>
                <a:t>Languages</a:t>
              </a:r>
              <a:endParaRPr lang="fr-FR" sz="3600" b="1" u="sng" dirty="0">
                <a:solidFill>
                  <a:srgbClr val="008000"/>
                </a:solidFill>
                <a:latin typeface="Arial"/>
                <a:ea typeface="+mn-ea"/>
              </a:endParaRPr>
            </a:p>
          </p:txBody>
        </p:sp>
      </p:grpSp>
      <p:sp>
        <p:nvSpPr>
          <p:cNvPr id="9" name="ZoneTexte 8"/>
          <p:cNvSpPr txBox="1"/>
          <p:nvPr/>
        </p:nvSpPr>
        <p:spPr>
          <a:xfrm>
            <a:off x="2205088" y="1988840"/>
            <a:ext cx="6938912" cy="646331"/>
          </a:xfrm>
          <a:prstGeom prst="rect">
            <a:avLst/>
          </a:prstGeom>
          <a:noFill/>
        </p:spPr>
        <p:txBody>
          <a:bodyPr wrap="square" rtlCol="0">
            <a:spAutoFit/>
          </a:bodyPr>
          <a:lstStyle/>
          <a:p>
            <a:pPr fontAlgn="auto">
              <a:spcBef>
                <a:spcPts val="0"/>
              </a:spcBef>
              <a:spcAft>
                <a:spcPts val="0"/>
              </a:spcAft>
            </a:pPr>
            <a:r>
              <a:rPr lang="fr-FR" sz="3600" dirty="0" err="1">
                <a:solidFill>
                  <a:srgbClr val="FF0000"/>
                </a:solidFill>
                <a:latin typeface="Arial"/>
                <a:ea typeface="+mn-ea"/>
              </a:rPr>
              <a:t>a</a:t>
            </a:r>
            <a:r>
              <a:rPr lang="fr-FR" sz="3600" dirty="0" err="1" smtClean="0">
                <a:solidFill>
                  <a:srgbClr val="FF0000"/>
                </a:solidFill>
                <a:latin typeface="Arial"/>
                <a:ea typeface="+mn-ea"/>
              </a:rPr>
              <a:t>ka</a:t>
            </a:r>
            <a:r>
              <a:rPr lang="fr-FR" sz="3600" b="1" dirty="0" smtClean="0">
                <a:solidFill>
                  <a:srgbClr val="FF0000"/>
                </a:solidFill>
                <a:latin typeface="Arial"/>
                <a:ea typeface="+mn-ea"/>
              </a:rPr>
              <a:t> </a:t>
            </a:r>
            <a:r>
              <a:rPr lang="fr-FR" sz="3600" b="1" u="sng" dirty="0" smtClean="0">
                <a:solidFill>
                  <a:srgbClr val="FF0000"/>
                </a:solidFill>
                <a:latin typeface="Arial"/>
                <a:ea typeface="+mn-ea"/>
              </a:rPr>
              <a:t>General-</a:t>
            </a:r>
            <a:r>
              <a:rPr lang="fr-FR" sz="3600" b="1" u="sng" dirty="0" err="1" smtClean="0">
                <a:solidFill>
                  <a:srgbClr val="FF0000"/>
                </a:solidFill>
                <a:latin typeface="Arial"/>
                <a:ea typeface="+mn-ea"/>
              </a:rPr>
              <a:t>Purpose</a:t>
            </a:r>
            <a:r>
              <a:rPr lang="fr-FR" sz="3600" b="1" u="sng" dirty="0" smtClean="0">
                <a:solidFill>
                  <a:srgbClr val="FF0000"/>
                </a:solidFill>
                <a:latin typeface="Arial"/>
                <a:ea typeface="+mn-ea"/>
              </a:rPr>
              <a:t> </a:t>
            </a:r>
            <a:r>
              <a:rPr lang="fr-FR" sz="3600" b="1" u="sng" dirty="0" err="1" smtClean="0">
                <a:solidFill>
                  <a:srgbClr val="FF0000"/>
                </a:solidFill>
                <a:latin typeface="Arial"/>
                <a:ea typeface="+mn-ea"/>
              </a:rPr>
              <a:t>Languages</a:t>
            </a:r>
            <a:endParaRPr lang="fr-FR" sz="3600" b="1" u="sng" dirty="0">
              <a:solidFill>
                <a:srgbClr val="FF0000"/>
              </a:solidFill>
              <a:latin typeface="Arial"/>
              <a:ea typeface="+mn-ea"/>
            </a:endParaRPr>
          </a:p>
        </p:txBody>
      </p:sp>
      <p:sp>
        <p:nvSpPr>
          <p:cNvPr id="10" name="ZoneTexte 9"/>
          <p:cNvSpPr txBox="1"/>
          <p:nvPr/>
        </p:nvSpPr>
        <p:spPr>
          <a:xfrm>
            <a:off x="1475656" y="4653136"/>
            <a:ext cx="2056573" cy="1200329"/>
          </a:xfrm>
          <a:prstGeom prst="rect">
            <a:avLst/>
          </a:prstGeom>
          <a:noFill/>
        </p:spPr>
        <p:txBody>
          <a:bodyPr wrap="none" rtlCol="0">
            <a:spAutoFit/>
          </a:bodyPr>
          <a:lstStyle/>
          <a:p>
            <a:pPr fontAlgn="auto">
              <a:spcBef>
                <a:spcPts val="0"/>
              </a:spcBef>
              <a:spcAft>
                <a:spcPts val="0"/>
              </a:spcAft>
            </a:pPr>
            <a:r>
              <a:rPr lang="fr-FR" sz="7200" b="1" dirty="0" smtClean="0">
                <a:solidFill>
                  <a:prstClr val="black"/>
                </a:solidFill>
                <a:latin typeface="Arial"/>
                <a:ea typeface="+mn-ea"/>
              </a:rPr>
              <a:t>1972</a:t>
            </a:r>
            <a:endParaRPr lang="fr-FR" sz="7200" b="1" dirty="0">
              <a:solidFill>
                <a:prstClr val="black"/>
              </a:solidFill>
              <a:latin typeface="Arial"/>
              <a:ea typeface="+mn-ea"/>
            </a:endParaRPr>
          </a:p>
        </p:txBody>
      </p:sp>
    </p:spTree>
    <p:extLst>
      <p:ext uri="{BB962C8B-B14F-4D97-AF65-F5344CB8AC3E}">
        <p14:creationId xmlns:p14="http://schemas.microsoft.com/office/powerpoint/2010/main" val="2012727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91</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92</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93</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94</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95</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4482</TotalTime>
  <Words>3497</Words>
  <Application>Microsoft Macintosh PowerPoint</Application>
  <PresentationFormat>Présentation à l'écran (4:3)</PresentationFormat>
  <Paragraphs>771</Paragraphs>
  <Slides>95</Slides>
  <Notes>14</Notes>
  <HiddenSlides>3</HiddenSlides>
  <MMClips>0</MMClips>
  <ScaleCrop>false</ScaleCrop>
  <HeadingPairs>
    <vt:vector size="8" baseType="variant">
      <vt:variant>
        <vt:lpstr>Polices utilisées</vt:lpstr>
      </vt:variant>
      <vt:variant>
        <vt:i4>23</vt:i4>
      </vt:variant>
      <vt:variant>
        <vt:lpstr>Thème</vt:lpstr>
      </vt:variant>
      <vt:variant>
        <vt:i4>15</vt:i4>
      </vt:variant>
      <vt:variant>
        <vt:lpstr>Serveurs OLE incorporés</vt:lpstr>
      </vt:variant>
      <vt:variant>
        <vt:i4>1</vt:i4>
      </vt:variant>
      <vt:variant>
        <vt:lpstr>Titres des diapositives</vt:lpstr>
      </vt:variant>
      <vt:variant>
        <vt:i4>95</vt:i4>
      </vt:variant>
    </vt:vector>
  </HeadingPairs>
  <TitlesOfParts>
    <vt:vector size="134" baseType="lpstr">
      <vt:lpstr>Abadi MT Condensed Extra Bold</vt:lpstr>
      <vt:lpstr>Apple Chancery</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Présentation PowerPoint</vt:lpstr>
      <vt:lpstr>Présentation PowerPoint</vt:lpstr>
      <vt:lpstr>Language-Oriented Programming &amp; Modeling</vt:lpstr>
      <vt:lpstr>Language Design and Implementation</vt:lpstr>
      <vt:lpstr>Présentation PowerPoint</vt:lpstr>
      <vt:lpstr>Software Language Engineering (SLE)</vt:lpstr>
      <vt:lpstr>Présentation PowerPoint</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TODO</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2865</cp:revision>
  <cp:lastPrinted>2016-03-17T10:26:00Z</cp:lastPrinted>
  <dcterms:created xsi:type="dcterms:W3CDTF">2014-09-08T10:04:47Z</dcterms:created>
  <dcterms:modified xsi:type="dcterms:W3CDTF">2017-09-17T16:09:21Z</dcterms:modified>
  <cp:category/>
</cp:coreProperties>
</file>